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67" r:id="rId4"/>
    <p:sldId id="257" r:id="rId5"/>
    <p:sldId id="258" r:id="rId6"/>
    <p:sldId id="260" r:id="rId7"/>
    <p:sldId id="265" r:id="rId8"/>
    <p:sldId id="266" r:id="rId9"/>
    <p:sldId id="264"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9" autoAdjust="0"/>
    <p:restoredTop sz="94660"/>
  </p:normalViewPr>
  <p:slideViewPr>
    <p:cSldViewPr snapToGrid="0">
      <p:cViewPr varScale="1">
        <p:scale>
          <a:sx n="61" d="100"/>
          <a:sy n="61" d="100"/>
        </p:scale>
        <p:origin x="7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A6639-0E6E-423B-A47C-DF0B1D234A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47F5115-8B14-478A-A300-83DC365208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725BDE-0F6B-43AA-84AF-D95804219323}"/>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5" name="Footer Placeholder 4">
            <a:extLst>
              <a:ext uri="{FF2B5EF4-FFF2-40B4-BE49-F238E27FC236}">
                <a16:creationId xmlns:a16="http://schemas.microsoft.com/office/drawing/2014/main" id="{5EB684F6-7376-4F8F-963C-3AE693D2F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EB2DFB-A1C9-45F2-9602-55638ECA4FD8}"/>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3677346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D8C15-73C7-46DD-B800-17F5A3CB444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DA8220-C6DC-42F4-B2B0-02FFC53C8E0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662858-E4A4-4E51-A9DE-1C17C04322E5}"/>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5" name="Footer Placeholder 4">
            <a:extLst>
              <a:ext uri="{FF2B5EF4-FFF2-40B4-BE49-F238E27FC236}">
                <a16:creationId xmlns:a16="http://schemas.microsoft.com/office/drawing/2014/main" id="{BB6C415D-F311-4766-8EA4-A73A4D5D8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30AA80-C761-4504-BC20-6180DEEA59CD}"/>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1278969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F1709B-98F7-4687-8EDB-B82BBEBD091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139D6C4-5532-47C2-9DCD-5DA108369D2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34F69A-237E-4B12-8BB3-064F235BD356}"/>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5" name="Footer Placeholder 4">
            <a:extLst>
              <a:ext uri="{FF2B5EF4-FFF2-40B4-BE49-F238E27FC236}">
                <a16:creationId xmlns:a16="http://schemas.microsoft.com/office/drawing/2014/main" id="{E4BD8714-867A-458F-96CC-72AB932F0E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99EE82-DD58-46F4-AF4B-A0249CA15B5A}"/>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1223507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48457-8D57-4CE2-8E2F-DD0C7D4545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74CC2C-32EF-4F42-A7BD-D7B4D851B4EF}"/>
              </a:ext>
            </a:extLst>
          </p:cNvPr>
          <p:cNvSpPr>
            <a:spLocks noGrp="1"/>
          </p:cNvSpPr>
          <p:nvPr>
            <p:ph idx="1"/>
          </p:nvPr>
        </p:nvSpPr>
        <p:spPr>
          <a:xfrm>
            <a:off x="838200" y="1847850"/>
            <a:ext cx="10515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36DD6E-0168-44B6-B06E-E94B981B2102}"/>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5" name="Footer Placeholder 4">
            <a:extLst>
              <a:ext uri="{FF2B5EF4-FFF2-40B4-BE49-F238E27FC236}">
                <a16:creationId xmlns:a16="http://schemas.microsoft.com/office/drawing/2014/main" id="{15732F3B-7E31-4EFB-8A3A-66D4257380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4767A0-E197-4D3A-AB03-987E5581D19F}"/>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2106313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A64E4-478B-4C88-9427-D2DD6DCF4B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EEDBD13-932B-487B-A093-DE242F2A15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26F16AD-1C32-44F5-97A4-CC87780E8C5A}"/>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5" name="Footer Placeholder 4">
            <a:extLst>
              <a:ext uri="{FF2B5EF4-FFF2-40B4-BE49-F238E27FC236}">
                <a16:creationId xmlns:a16="http://schemas.microsoft.com/office/drawing/2014/main" id="{87007548-6215-425D-894B-6AE7C69C91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6C5621-EB33-4F1C-9271-302E924C2A10}"/>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2042036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01F41-B765-4995-BC9D-688CEE121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4B697B-C3C8-4F5A-ABB7-D589082B209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3BEB77-FD21-4574-9373-D03623EA792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58DCF1-83E8-48EE-94A2-5BD37BCA0EE1}"/>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6" name="Footer Placeholder 5">
            <a:extLst>
              <a:ext uri="{FF2B5EF4-FFF2-40B4-BE49-F238E27FC236}">
                <a16:creationId xmlns:a16="http://schemas.microsoft.com/office/drawing/2014/main" id="{AEDD00B7-9D6E-4C50-B4F6-52E0B55D5F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A610A0-A53D-4273-865A-420411286F7C}"/>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411242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7A6FB-32EE-4DED-8575-6695BE524B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EFD96CC-59CB-42E9-86E6-EBA305343CA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327CD5D-7250-4D4D-8F55-74566EC831F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0CF527-3219-41C7-8EDC-6A878A6F99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765653A-6C67-4F2D-B145-0790B189D0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E9519-8D23-4214-8B63-380DB3452CD3}"/>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8" name="Footer Placeholder 7">
            <a:extLst>
              <a:ext uri="{FF2B5EF4-FFF2-40B4-BE49-F238E27FC236}">
                <a16:creationId xmlns:a16="http://schemas.microsoft.com/office/drawing/2014/main" id="{89F04937-E390-486C-B1A2-7801B88E77E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972AE4D-AD9D-4317-A3E0-F3F74875E03E}"/>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836346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09FE9-4A4A-4805-9B3F-85BFC8BA0F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81CA20-1113-4703-BE43-0767B2F0F66F}"/>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4" name="Footer Placeholder 3">
            <a:extLst>
              <a:ext uri="{FF2B5EF4-FFF2-40B4-BE49-F238E27FC236}">
                <a16:creationId xmlns:a16="http://schemas.microsoft.com/office/drawing/2014/main" id="{2B9E63AE-306F-46BD-8BA4-52E27338D5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145E511-224A-48E7-9DDC-AE54B3C414BE}"/>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734728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AFF9EB-B1F0-4911-8D1B-7FF788D83F4D}"/>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3" name="Footer Placeholder 2">
            <a:extLst>
              <a:ext uri="{FF2B5EF4-FFF2-40B4-BE49-F238E27FC236}">
                <a16:creationId xmlns:a16="http://schemas.microsoft.com/office/drawing/2014/main" id="{9BC3FED5-CD14-4B6F-8B7E-E25E3DA21C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43DD56C-7F2F-459D-AE5A-55BED8F92852}"/>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3267631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E1B8E-3B62-4803-AEF2-EA659DEB43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07C4123-AED2-42CB-8A8E-835C916B4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0644E4-7DA2-4C24-A869-B8FC237FE4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1052A1B-907C-437D-9FAF-F2C0FE058264}"/>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6" name="Footer Placeholder 5">
            <a:extLst>
              <a:ext uri="{FF2B5EF4-FFF2-40B4-BE49-F238E27FC236}">
                <a16:creationId xmlns:a16="http://schemas.microsoft.com/office/drawing/2014/main" id="{B723D579-1CFD-49C8-9CEF-55C89553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B9D2BE-3438-4B6B-90F8-5D91EECAC980}"/>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2205186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4124B-FF8C-407C-8922-CB058A0788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498B6F-F6C0-4AF2-95A8-E494FCB530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044393-DA69-4E5A-9A40-E2539E70AF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3F35F0-4A3D-49F1-95F9-F4C7EE24032B}"/>
              </a:ext>
            </a:extLst>
          </p:cNvPr>
          <p:cNvSpPr>
            <a:spLocks noGrp="1"/>
          </p:cNvSpPr>
          <p:nvPr>
            <p:ph type="dt" sz="half" idx="10"/>
          </p:nvPr>
        </p:nvSpPr>
        <p:spPr/>
        <p:txBody>
          <a:bodyPr/>
          <a:lstStyle/>
          <a:p>
            <a:fld id="{71EEF521-A76F-43D4-B1D6-2C7DCE1845C8}" type="datetimeFigureOut">
              <a:rPr lang="en-US" smtClean="0"/>
              <a:t>4/12/2018</a:t>
            </a:fld>
            <a:endParaRPr lang="en-US"/>
          </a:p>
        </p:txBody>
      </p:sp>
      <p:sp>
        <p:nvSpPr>
          <p:cNvPr id="6" name="Footer Placeholder 5">
            <a:extLst>
              <a:ext uri="{FF2B5EF4-FFF2-40B4-BE49-F238E27FC236}">
                <a16:creationId xmlns:a16="http://schemas.microsoft.com/office/drawing/2014/main" id="{8A2B5737-877A-4F93-A72A-AEFC4868AD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30E2F7-2799-4102-B884-DEE836D09A4C}"/>
              </a:ext>
            </a:extLst>
          </p:cNvPr>
          <p:cNvSpPr>
            <a:spLocks noGrp="1"/>
          </p:cNvSpPr>
          <p:nvPr>
            <p:ph type="sldNum" sz="quarter" idx="12"/>
          </p:nvPr>
        </p:nvSpPr>
        <p:spPr/>
        <p:txBody>
          <a:bodyPr/>
          <a:lstStyle/>
          <a:p>
            <a:fld id="{31AF95BB-2DC8-4BDB-871E-A4FACE1C9678}" type="slidenum">
              <a:rPr lang="en-US" smtClean="0"/>
              <a:t>‹#›</a:t>
            </a:fld>
            <a:endParaRPr lang="en-US"/>
          </a:p>
        </p:txBody>
      </p:sp>
    </p:spTree>
    <p:extLst>
      <p:ext uri="{BB962C8B-B14F-4D97-AF65-F5344CB8AC3E}">
        <p14:creationId xmlns:p14="http://schemas.microsoft.com/office/powerpoint/2010/main" val="3451187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EC1D63-B40B-43D2-8278-7935C608E8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725BC3-F32B-4E8E-A1F8-7BDD55F9E4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30AAC19-32B7-49AD-91C1-D4463830DF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EEF521-A76F-43D4-B1D6-2C7DCE1845C8}" type="datetimeFigureOut">
              <a:rPr lang="en-US" smtClean="0"/>
              <a:t>4/12/2018</a:t>
            </a:fld>
            <a:endParaRPr lang="en-US"/>
          </a:p>
        </p:txBody>
      </p:sp>
      <p:sp>
        <p:nvSpPr>
          <p:cNvPr id="5" name="Footer Placeholder 4">
            <a:extLst>
              <a:ext uri="{FF2B5EF4-FFF2-40B4-BE49-F238E27FC236}">
                <a16:creationId xmlns:a16="http://schemas.microsoft.com/office/drawing/2014/main" id="{1CEA274D-22E9-48BF-BE14-D7E92B35E4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926F90-66D5-461F-8AB9-509C8741DE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AF95BB-2DC8-4BDB-871E-A4FACE1C9678}" type="slidenum">
              <a:rPr lang="en-US" smtClean="0"/>
              <a:t>‹#›</a:t>
            </a:fld>
            <a:endParaRPr lang="en-US" dirty="0"/>
          </a:p>
        </p:txBody>
      </p:sp>
      <p:sp>
        <p:nvSpPr>
          <p:cNvPr id="7" name="Oval 6">
            <a:extLst>
              <a:ext uri="{FF2B5EF4-FFF2-40B4-BE49-F238E27FC236}">
                <a16:creationId xmlns:a16="http://schemas.microsoft.com/office/drawing/2014/main" id="{37DC5351-9C40-43CC-8154-903D266E345F}"/>
              </a:ext>
            </a:extLst>
          </p:cNvPr>
          <p:cNvSpPr/>
          <p:nvPr userDrawn="1"/>
        </p:nvSpPr>
        <p:spPr>
          <a:xfrm>
            <a:off x="11750420" y="68192"/>
            <a:ext cx="160930" cy="168135"/>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40962A4-2444-4751-9847-DFCE18356329}"/>
              </a:ext>
            </a:extLst>
          </p:cNvPr>
          <p:cNvSpPr/>
          <p:nvPr userDrawn="1"/>
        </p:nvSpPr>
        <p:spPr>
          <a:xfrm rot="1572680">
            <a:off x="11600863" y="286082"/>
            <a:ext cx="162529" cy="157552"/>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769B934-31E8-461A-B244-E2DDC8277837}"/>
              </a:ext>
            </a:extLst>
          </p:cNvPr>
          <p:cNvSpPr/>
          <p:nvPr userDrawn="1"/>
        </p:nvSpPr>
        <p:spPr>
          <a:xfrm rot="19903622">
            <a:off x="11932072" y="295669"/>
            <a:ext cx="144190" cy="138914"/>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8C45257C-4C2E-4A2F-9A1B-CCBDC47B1231}"/>
              </a:ext>
            </a:extLst>
          </p:cNvPr>
          <p:cNvSpPr/>
          <p:nvPr userDrawn="1"/>
        </p:nvSpPr>
        <p:spPr>
          <a:xfrm>
            <a:off x="11458328" y="519108"/>
            <a:ext cx="131763" cy="125413"/>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03135CD-ED08-4C36-9A1F-611FD097752D}"/>
              </a:ext>
            </a:extLst>
          </p:cNvPr>
          <p:cNvSpPr/>
          <p:nvPr userDrawn="1"/>
        </p:nvSpPr>
        <p:spPr>
          <a:xfrm rot="702871">
            <a:off x="11775716" y="521022"/>
            <a:ext cx="136164" cy="133705"/>
          </a:xfrm>
          <a:prstGeom prst="ellipse">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0692DC3A-E621-41E3-AA2F-5EF0B0B9D723}"/>
              </a:ext>
            </a:extLst>
          </p:cNvPr>
          <p:cNvCxnSpPr>
            <a:cxnSpLocks/>
            <a:stCxn id="7" idx="3"/>
            <a:endCxn id="8" idx="0"/>
          </p:cNvCxnSpPr>
          <p:nvPr userDrawn="1"/>
        </p:nvCxnSpPr>
        <p:spPr>
          <a:xfrm flipH="1">
            <a:off x="11716922" y="211704"/>
            <a:ext cx="57066" cy="824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00EED81-0CC8-4B10-A5E9-A117CD6C88C6}"/>
              </a:ext>
            </a:extLst>
          </p:cNvPr>
          <p:cNvCxnSpPr>
            <a:cxnSpLocks/>
            <a:stCxn id="7" idx="5"/>
            <a:endCxn id="9" idx="0"/>
          </p:cNvCxnSpPr>
          <p:nvPr userDrawn="1"/>
        </p:nvCxnSpPr>
        <p:spPr>
          <a:xfrm>
            <a:off x="11887782" y="211704"/>
            <a:ext cx="83485" cy="922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891E84D-E2C5-46F1-9C7A-0B718D0EED80}"/>
              </a:ext>
            </a:extLst>
          </p:cNvPr>
          <p:cNvCxnSpPr>
            <a:cxnSpLocks/>
            <a:stCxn id="8" idx="4"/>
            <a:endCxn id="10" idx="7"/>
          </p:cNvCxnSpPr>
          <p:nvPr userDrawn="1"/>
        </p:nvCxnSpPr>
        <p:spPr>
          <a:xfrm flipH="1">
            <a:off x="11570795" y="435534"/>
            <a:ext cx="76539" cy="1019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9B52941-C0DE-4080-B826-1CE1CE8510DF}"/>
              </a:ext>
            </a:extLst>
          </p:cNvPr>
          <p:cNvCxnSpPr>
            <a:cxnSpLocks/>
            <a:stCxn id="8" idx="5"/>
            <a:endCxn id="11" idx="1"/>
          </p:cNvCxnSpPr>
          <p:nvPr userDrawn="1"/>
        </p:nvCxnSpPr>
        <p:spPr>
          <a:xfrm>
            <a:off x="11709078" y="440213"/>
            <a:ext cx="97179" cy="91600"/>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F0D695B-7397-4A2B-92DC-80CF38C5A999}"/>
              </a:ext>
            </a:extLst>
          </p:cNvPr>
          <p:cNvSpPr txBox="1"/>
          <p:nvPr userDrawn="1"/>
        </p:nvSpPr>
        <p:spPr>
          <a:xfrm>
            <a:off x="10348516" y="75377"/>
            <a:ext cx="1303665" cy="400110"/>
          </a:xfrm>
          <a:prstGeom prst="rect">
            <a:avLst/>
          </a:prstGeom>
          <a:noFill/>
        </p:spPr>
        <p:txBody>
          <a:bodyPr wrap="square" rtlCol="0">
            <a:spAutoFit/>
          </a:bodyPr>
          <a:lstStyle/>
          <a:p>
            <a:r>
              <a:rPr lang="en-US" sz="2000" dirty="0">
                <a:gradFill>
                  <a:gsLst>
                    <a:gs pos="22000">
                      <a:schemeClr val="accent1"/>
                    </a:gs>
                    <a:gs pos="57000">
                      <a:schemeClr val="accent1">
                        <a:lumMod val="45000"/>
                        <a:lumOff val="55000"/>
                      </a:schemeClr>
                    </a:gs>
                    <a:gs pos="100000">
                      <a:schemeClr val="tx2">
                        <a:lumMod val="50000"/>
                      </a:schemeClr>
                    </a:gs>
                  </a:gsLst>
                  <a:lin ang="5400000" scaled="1"/>
                </a:gradFill>
                <a:latin typeface="Georgia" panose="02040502050405020303" pitchFamily="18" charset="0"/>
              </a:rPr>
              <a:t>Los</a:t>
            </a:r>
            <a:r>
              <a:rPr lang="en-US" sz="2000" dirty="0">
                <a:gradFill>
                  <a:gsLst>
                    <a:gs pos="0">
                      <a:schemeClr val="accent1"/>
                    </a:gs>
                    <a:gs pos="50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atin typeface="Georgia" panose="02040502050405020303" pitchFamily="18" charset="0"/>
              </a:rPr>
              <a:t> </a:t>
            </a:r>
            <a:r>
              <a:rPr lang="en-US" sz="2000" dirty="0">
                <a:gradFill>
                  <a:gsLst>
                    <a:gs pos="2000">
                      <a:schemeClr val="accent1"/>
                    </a:gs>
                    <a:gs pos="52000">
                      <a:schemeClr val="accent1">
                        <a:lumMod val="45000"/>
                        <a:lumOff val="55000"/>
                      </a:schemeClr>
                    </a:gs>
                    <a:gs pos="100000">
                      <a:schemeClr val="tx2">
                        <a:lumMod val="50000"/>
                      </a:schemeClr>
                    </a:gs>
                  </a:gsLst>
                  <a:lin ang="5400000" scaled="1"/>
                </a:gradFill>
                <a:latin typeface="Georgia" panose="02040502050405020303" pitchFamily="18" charset="0"/>
              </a:rPr>
              <a:t>Datos</a:t>
            </a:r>
          </a:p>
        </p:txBody>
      </p:sp>
    </p:spTree>
    <p:extLst>
      <p:ext uri="{BB962C8B-B14F-4D97-AF65-F5344CB8AC3E}">
        <p14:creationId xmlns:p14="http://schemas.microsoft.com/office/powerpoint/2010/main" val="25321533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15C5DE9E-6FF4-44EA-BAD9-7F2FE102C84F}"/>
              </a:ext>
            </a:extLst>
          </p:cNvPr>
          <p:cNvPicPr>
            <a:picLocks noChangeAspect="1"/>
          </p:cNvPicPr>
          <p:nvPr/>
        </p:nvPicPr>
        <p:blipFill>
          <a:blip r:embed="rId2"/>
          <a:stretch>
            <a:fillRect/>
          </a:stretch>
        </p:blipFill>
        <p:spPr>
          <a:xfrm>
            <a:off x="0" y="0"/>
            <a:ext cx="12192000" cy="6857999"/>
          </a:xfrm>
          <a:prstGeom prst="rect">
            <a:avLst/>
          </a:prstGeom>
        </p:spPr>
      </p:pic>
      <p:sp>
        <p:nvSpPr>
          <p:cNvPr id="30" name="Rectangle 29">
            <a:extLst>
              <a:ext uri="{FF2B5EF4-FFF2-40B4-BE49-F238E27FC236}">
                <a16:creationId xmlns:a16="http://schemas.microsoft.com/office/drawing/2014/main" id="{85B0F516-CDCD-45DE-B71A-DA996EA8CE6E}"/>
              </a:ext>
            </a:extLst>
          </p:cNvPr>
          <p:cNvSpPr/>
          <p:nvPr/>
        </p:nvSpPr>
        <p:spPr>
          <a:xfrm>
            <a:off x="0" y="0"/>
            <a:ext cx="12192000" cy="6858000"/>
          </a:xfrm>
          <a:prstGeom prst="rect">
            <a:avLst/>
          </a:pr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ooter Placeholder 1">
            <a:extLst>
              <a:ext uri="{FF2B5EF4-FFF2-40B4-BE49-F238E27FC236}">
                <a16:creationId xmlns:a16="http://schemas.microsoft.com/office/drawing/2014/main" id="{03966B5B-EF81-445D-80D8-0FDF47F9C9E1}"/>
              </a:ext>
            </a:extLst>
          </p:cNvPr>
          <p:cNvSpPr>
            <a:spLocks noGrp="1"/>
          </p:cNvSpPr>
          <p:nvPr>
            <p:ph type="ftr" sz="quarter" idx="11"/>
          </p:nvPr>
        </p:nvSpPr>
        <p:spPr/>
        <p:txBody>
          <a:bodyPr/>
          <a:lstStyle/>
          <a:p>
            <a:endParaRPr lang="en-US"/>
          </a:p>
        </p:txBody>
      </p:sp>
      <p:sp>
        <p:nvSpPr>
          <p:cNvPr id="13" name="TextBox 12">
            <a:extLst>
              <a:ext uri="{FF2B5EF4-FFF2-40B4-BE49-F238E27FC236}">
                <a16:creationId xmlns:a16="http://schemas.microsoft.com/office/drawing/2014/main" id="{911BFC9B-B414-446B-85BE-5CE11A11347E}"/>
              </a:ext>
            </a:extLst>
          </p:cNvPr>
          <p:cNvSpPr txBox="1"/>
          <p:nvPr/>
        </p:nvSpPr>
        <p:spPr>
          <a:xfrm>
            <a:off x="4349020" y="5372453"/>
            <a:ext cx="4212236" cy="523220"/>
          </a:xfrm>
          <a:prstGeom prst="rect">
            <a:avLst/>
          </a:prstGeom>
          <a:noFill/>
        </p:spPr>
        <p:txBody>
          <a:bodyPr wrap="square" rtlCol="0">
            <a:spAutoFit/>
          </a:bodyPr>
          <a:lstStyle/>
          <a:p>
            <a:r>
              <a:rPr lang="en-US" sz="2800" dirty="0">
                <a:latin typeface="GE Inspira Pitch" panose="020F0603030400020203" pitchFamily="34" charset="0"/>
              </a:rPr>
              <a:t>Team Name: Los Datos</a:t>
            </a:r>
          </a:p>
        </p:txBody>
      </p:sp>
      <p:sp>
        <p:nvSpPr>
          <p:cNvPr id="14" name="TextBox 13">
            <a:extLst>
              <a:ext uri="{FF2B5EF4-FFF2-40B4-BE49-F238E27FC236}">
                <a16:creationId xmlns:a16="http://schemas.microsoft.com/office/drawing/2014/main" id="{25E0DC17-7F57-4124-ABD1-934C0289BAED}"/>
              </a:ext>
            </a:extLst>
          </p:cNvPr>
          <p:cNvSpPr txBox="1"/>
          <p:nvPr/>
        </p:nvSpPr>
        <p:spPr>
          <a:xfrm>
            <a:off x="1292900" y="5958215"/>
            <a:ext cx="10324477" cy="523220"/>
          </a:xfrm>
          <a:prstGeom prst="rect">
            <a:avLst/>
          </a:prstGeom>
          <a:noFill/>
        </p:spPr>
        <p:txBody>
          <a:bodyPr wrap="square" rtlCol="0">
            <a:spAutoFit/>
          </a:bodyPr>
          <a:lstStyle/>
          <a:p>
            <a:r>
              <a:rPr lang="en-US" sz="2800" dirty="0">
                <a:latin typeface="GE Inspira Pitch" panose="020F0603030400020203" pitchFamily="34" charset="0"/>
              </a:rPr>
              <a:t>Team Members: Alfredo Antolinez | Misti Stevens | Omar Waller</a:t>
            </a:r>
          </a:p>
        </p:txBody>
      </p:sp>
      <p:sp>
        <p:nvSpPr>
          <p:cNvPr id="15" name="TextBox 14">
            <a:extLst>
              <a:ext uri="{FF2B5EF4-FFF2-40B4-BE49-F238E27FC236}">
                <a16:creationId xmlns:a16="http://schemas.microsoft.com/office/drawing/2014/main" id="{AC848701-1994-4ED5-A80B-89C12513F9B4}"/>
              </a:ext>
            </a:extLst>
          </p:cNvPr>
          <p:cNvSpPr txBox="1"/>
          <p:nvPr/>
        </p:nvSpPr>
        <p:spPr>
          <a:xfrm>
            <a:off x="1921549" y="823686"/>
            <a:ext cx="9067177" cy="1754326"/>
          </a:xfrm>
          <a:prstGeom prst="rect">
            <a:avLst/>
          </a:prstGeom>
          <a:noFill/>
        </p:spPr>
        <p:txBody>
          <a:bodyPr wrap="square" rtlCol="0">
            <a:spAutoFit/>
          </a:bodyPr>
          <a:lstStyle/>
          <a:p>
            <a:pPr algn="ctr"/>
            <a:r>
              <a:rPr lang="en-US" sz="5400" dirty="0">
                <a:latin typeface="GE Inspira Pitch" panose="020F0603030400020203" pitchFamily="34" charset="0"/>
              </a:rPr>
              <a:t>Student Loan Prediction and </a:t>
            </a:r>
          </a:p>
          <a:p>
            <a:pPr algn="ctr"/>
            <a:r>
              <a:rPr lang="en-US" sz="5400" dirty="0">
                <a:latin typeface="GE Inspira Pitch" panose="020F0603030400020203" pitchFamily="34" charset="0"/>
              </a:rPr>
              <a:t>Repayment Risk </a:t>
            </a:r>
          </a:p>
        </p:txBody>
      </p:sp>
      <p:cxnSp>
        <p:nvCxnSpPr>
          <p:cNvPr id="17" name="Straight Connector 16">
            <a:extLst>
              <a:ext uri="{FF2B5EF4-FFF2-40B4-BE49-F238E27FC236}">
                <a16:creationId xmlns:a16="http://schemas.microsoft.com/office/drawing/2014/main" id="{2CA19869-8A31-4EA0-B071-C7938FBDA30B}"/>
              </a:ext>
            </a:extLst>
          </p:cNvPr>
          <p:cNvCxnSpPr/>
          <p:nvPr/>
        </p:nvCxnSpPr>
        <p:spPr>
          <a:xfrm>
            <a:off x="2338466" y="2803161"/>
            <a:ext cx="783985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E9C5339F-DF63-40A2-8473-4A49574D2CE0}"/>
              </a:ext>
            </a:extLst>
          </p:cNvPr>
          <p:cNvSpPr txBox="1"/>
          <p:nvPr/>
        </p:nvSpPr>
        <p:spPr>
          <a:xfrm>
            <a:off x="1921549" y="3028311"/>
            <a:ext cx="9067177" cy="1938992"/>
          </a:xfrm>
          <a:prstGeom prst="rect">
            <a:avLst/>
          </a:prstGeom>
          <a:noFill/>
        </p:spPr>
        <p:txBody>
          <a:bodyPr wrap="square" rtlCol="0">
            <a:spAutoFit/>
          </a:bodyPr>
          <a:lstStyle/>
          <a:p>
            <a:pPr algn="ctr"/>
            <a:r>
              <a:rPr lang="en-US" sz="4000" dirty="0">
                <a:latin typeface="GE Inspira Pitch" panose="020F0603030400020203" pitchFamily="34" charset="0"/>
              </a:rPr>
              <a:t>What are the potential risks associated </a:t>
            </a:r>
          </a:p>
          <a:p>
            <a:pPr algn="ctr"/>
            <a:r>
              <a:rPr lang="en-US" sz="4000" dirty="0">
                <a:latin typeface="GE Inspira Pitch" panose="020F0603030400020203" pitchFamily="34" charset="0"/>
              </a:rPr>
              <a:t>with student debt and what are the best </a:t>
            </a:r>
          </a:p>
          <a:p>
            <a:pPr algn="ctr"/>
            <a:r>
              <a:rPr lang="en-US" sz="4000" dirty="0">
                <a:latin typeface="GE Inspira Pitch" panose="020F0603030400020203" pitchFamily="34" charset="0"/>
              </a:rPr>
              <a:t>methods of mitigation? </a:t>
            </a:r>
          </a:p>
        </p:txBody>
      </p:sp>
    </p:spTree>
    <p:extLst>
      <p:ext uri="{BB962C8B-B14F-4D97-AF65-F5344CB8AC3E}">
        <p14:creationId xmlns:p14="http://schemas.microsoft.com/office/powerpoint/2010/main" val="2703486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408A5-F0F4-4AE1-8D70-3FD0948B6AAE}"/>
              </a:ext>
            </a:extLst>
          </p:cNvPr>
          <p:cNvSpPr>
            <a:spLocks noGrp="1"/>
          </p:cNvSpPr>
          <p:nvPr>
            <p:ph type="title"/>
          </p:nvPr>
        </p:nvSpPr>
        <p:spPr/>
        <p:txBody>
          <a:bodyPr/>
          <a:lstStyle/>
          <a:p>
            <a:r>
              <a:rPr lang="en-US" dirty="0">
                <a:cs typeface="Calibri Light"/>
              </a:rPr>
              <a:t>Future Work</a:t>
            </a:r>
            <a:endParaRPr lang="en-US" dirty="0"/>
          </a:p>
        </p:txBody>
      </p:sp>
      <p:sp>
        <p:nvSpPr>
          <p:cNvPr id="3" name="Content Placeholder 2">
            <a:extLst>
              <a:ext uri="{FF2B5EF4-FFF2-40B4-BE49-F238E27FC236}">
                <a16:creationId xmlns:a16="http://schemas.microsoft.com/office/drawing/2014/main" id="{2E1E5639-1CC2-4EC5-9AE0-F027F958F5B7}"/>
              </a:ext>
            </a:extLst>
          </p:cNvPr>
          <p:cNvSpPr>
            <a:spLocks noGrp="1"/>
          </p:cNvSpPr>
          <p:nvPr>
            <p:ph idx="1"/>
          </p:nvPr>
        </p:nvSpPr>
        <p:spPr/>
        <p:txBody>
          <a:bodyPr vert="horz" lIns="91440" tIns="45720" rIns="91440" bIns="45720" rtlCol="0" anchor="t">
            <a:normAutofit/>
          </a:bodyPr>
          <a:lstStyle/>
          <a:p>
            <a:r>
              <a:rPr lang="en-US" dirty="0">
                <a:cs typeface="Calibri"/>
              </a:rPr>
              <a:t>Further analyze association rules generated.</a:t>
            </a:r>
          </a:p>
          <a:p>
            <a:r>
              <a:rPr lang="en-US" dirty="0">
                <a:cs typeface="Calibri"/>
              </a:rPr>
              <a:t>Implement predictive model</a:t>
            </a:r>
            <a:endParaRPr lang="en-US" dirty="0"/>
          </a:p>
          <a:p>
            <a:pPr lvl="1"/>
            <a:endParaRPr lang="en-US" dirty="0">
              <a:cs typeface="Calibri"/>
            </a:endParaRPr>
          </a:p>
        </p:txBody>
      </p:sp>
    </p:spTree>
    <p:extLst>
      <p:ext uri="{BB962C8B-B14F-4D97-AF65-F5344CB8AC3E}">
        <p14:creationId xmlns:p14="http://schemas.microsoft.com/office/powerpoint/2010/main" val="4006991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5247BF-E747-4B6A-BCB3-E61EC7D203D4}"/>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6301E1AE-6FDA-4899-AF8A-63638A180CE6}"/>
              </a:ext>
            </a:extLst>
          </p:cNvPr>
          <p:cNvSpPr>
            <a:spLocks noGrp="1"/>
          </p:cNvSpPr>
          <p:nvPr>
            <p:ph idx="1"/>
          </p:nvPr>
        </p:nvSpPr>
        <p:spPr>
          <a:xfrm>
            <a:off x="838200" y="1825625"/>
            <a:ext cx="10515600" cy="3600814"/>
          </a:xfrm>
        </p:spPr>
        <p:txBody>
          <a:bodyPr>
            <a:normAutofit/>
          </a:bodyPr>
          <a:lstStyle/>
          <a:p>
            <a:pPr marL="0" indent="0">
              <a:buNone/>
            </a:pPr>
            <a:r>
              <a:rPr lang="en-US" dirty="0">
                <a:latin typeface="GE Inspira Book" panose="020B0503030400020204" pitchFamily="34" charset="0"/>
              </a:rPr>
              <a:t>Issues with student loans and financial aid touch nearly every college applicant across the nation. Tuition has increased exponentially over the last 50 years. This project is interesting because we hope to predict several key indicators like Overall Outstanding Principal Balance and Overall Repayment Rate for schools provided in the dataset. Additionally, we hope to predict student loan debt given indicators like the parent’s adjusted gross income (AGI) or an independent student’s AGI when applying to college.</a:t>
            </a:r>
          </a:p>
          <a:p>
            <a:endParaRPr lang="en-US" dirty="0"/>
          </a:p>
          <a:p>
            <a:endParaRPr lang="en-US" dirty="0"/>
          </a:p>
          <a:p>
            <a:endParaRPr lang="en-US" dirty="0"/>
          </a:p>
        </p:txBody>
      </p:sp>
    </p:spTree>
    <p:extLst>
      <p:ext uri="{BB962C8B-B14F-4D97-AF65-F5344CB8AC3E}">
        <p14:creationId xmlns:p14="http://schemas.microsoft.com/office/powerpoint/2010/main" val="2483004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5247BF-E747-4B6A-BCB3-E61EC7D203D4}"/>
              </a:ext>
            </a:extLst>
          </p:cNvPr>
          <p:cNvSpPr>
            <a:spLocks noGrp="1"/>
          </p:cNvSpPr>
          <p:nvPr>
            <p:ph type="title"/>
          </p:nvPr>
        </p:nvSpPr>
        <p:spPr/>
        <p:txBody>
          <a:bodyPr/>
          <a:lstStyle/>
          <a:p>
            <a:r>
              <a:rPr lang="en-US" dirty="0"/>
              <a:t>Goals</a:t>
            </a:r>
          </a:p>
        </p:txBody>
      </p:sp>
      <p:sp>
        <p:nvSpPr>
          <p:cNvPr id="5" name="Content Placeholder 4">
            <a:extLst>
              <a:ext uri="{FF2B5EF4-FFF2-40B4-BE49-F238E27FC236}">
                <a16:creationId xmlns:a16="http://schemas.microsoft.com/office/drawing/2014/main" id="{6301E1AE-6FDA-4899-AF8A-63638A180CE6}"/>
              </a:ext>
            </a:extLst>
          </p:cNvPr>
          <p:cNvSpPr>
            <a:spLocks noGrp="1"/>
          </p:cNvSpPr>
          <p:nvPr>
            <p:ph idx="1"/>
          </p:nvPr>
        </p:nvSpPr>
        <p:spPr>
          <a:xfrm>
            <a:off x="545892" y="1690688"/>
            <a:ext cx="10515600" cy="4351338"/>
          </a:xfrm>
        </p:spPr>
        <p:txBody>
          <a:bodyPr/>
          <a:lstStyle/>
          <a:p>
            <a:r>
              <a:rPr lang="en-US" dirty="0"/>
              <a:t>Classify the risk of borrowing student loans at various post-secondary schools</a:t>
            </a:r>
          </a:p>
          <a:p>
            <a:r>
              <a:rPr lang="en-US" dirty="0"/>
              <a:t>Determine predictive reasoning capabilities of provided attribute data for determining the likelihood of student loan repayment </a:t>
            </a:r>
          </a:p>
          <a:p>
            <a:pPr fontAlgn="base"/>
            <a:r>
              <a:rPr lang="en-US" dirty="0"/>
              <a:t>Create a model to predict the borrowing risk associated with attending a particular school</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03627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4931C-795F-40C8-BE4E-3434BA398FF4}"/>
              </a:ext>
            </a:extLst>
          </p:cNvPr>
          <p:cNvSpPr>
            <a:spLocks noGrp="1"/>
          </p:cNvSpPr>
          <p:nvPr>
            <p:ph type="title"/>
          </p:nvPr>
        </p:nvSpPr>
        <p:spPr/>
        <p:txBody>
          <a:bodyPr/>
          <a:lstStyle/>
          <a:p>
            <a:r>
              <a:rPr lang="en-US" dirty="0"/>
              <a:t>Data Set</a:t>
            </a:r>
          </a:p>
        </p:txBody>
      </p:sp>
      <p:sp>
        <p:nvSpPr>
          <p:cNvPr id="3" name="Content Placeholder 2">
            <a:extLst>
              <a:ext uri="{FF2B5EF4-FFF2-40B4-BE49-F238E27FC236}">
                <a16:creationId xmlns:a16="http://schemas.microsoft.com/office/drawing/2014/main" id="{78F1332D-B48C-4A2F-AB02-9ADB0FD41C6B}"/>
              </a:ext>
            </a:extLst>
          </p:cNvPr>
          <p:cNvSpPr>
            <a:spLocks noGrp="1"/>
          </p:cNvSpPr>
          <p:nvPr>
            <p:ph idx="1"/>
          </p:nvPr>
        </p:nvSpPr>
        <p:spPr/>
        <p:txBody>
          <a:bodyPr/>
          <a:lstStyle/>
          <a:p>
            <a:r>
              <a:rPr lang="en-US" dirty="0"/>
              <a:t>Produced by Federal Student Aid, an office of the U.S. Department of Education</a:t>
            </a:r>
          </a:p>
          <a:p>
            <a:r>
              <a:rPr lang="en-US" dirty="0"/>
              <a:t>Includes populations of undergraduate, graduate and parent borrowers</a:t>
            </a:r>
          </a:p>
          <a:p>
            <a:r>
              <a:rPr lang="en-US" dirty="0"/>
              <a:t>Defines respective loan borrowed amounts and repayments for each population</a:t>
            </a:r>
          </a:p>
        </p:txBody>
      </p:sp>
    </p:spTree>
    <p:extLst>
      <p:ext uri="{BB962C8B-B14F-4D97-AF65-F5344CB8AC3E}">
        <p14:creationId xmlns:p14="http://schemas.microsoft.com/office/powerpoint/2010/main" val="3675185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03CE5-A26C-4E72-9058-2BCAE66F97AA}"/>
              </a:ext>
            </a:extLst>
          </p:cNvPr>
          <p:cNvSpPr>
            <a:spLocks noGrp="1"/>
          </p:cNvSpPr>
          <p:nvPr>
            <p:ph type="title"/>
          </p:nvPr>
        </p:nvSpPr>
        <p:spPr/>
        <p:txBody>
          <a:bodyPr/>
          <a:lstStyle/>
          <a:p>
            <a:r>
              <a:rPr lang="en-US" dirty="0"/>
              <a:t>Borrowing Risk Classification Progress</a:t>
            </a:r>
          </a:p>
        </p:txBody>
      </p:sp>
      <p:sp>
        <p:nvSpPr>
          <p:cNvPr id="3" name="Content Placeholder 2">
            <a:extLst>
              <a:ext uri="{FF2B5EF4-FFF2-40B4-BE49-F238E27FC236}">
                <a16:creationId xmlns:a16="http://schemas.microsoft.com/office/drawing/2014/main" id="{D0383EE7-BFFB-4C85-82F4-04A1D47F8DB1}"/>
              </a:ext>
            </a:extLst>
          </p:cNvPr>
          <p:cNvSpPr>
            <a:spLocks noGrp="1"/>
          </p:cNvSpPr>
          <p:nvPr>
            <p:ph idx="1"/>
          </p:nvPr>
        </p:nvSpPr>
        <p:spPr>
          <a:xfrm>
            <a:off x="838200" y="1421934"/>
            <a:ext cx="11057389" cy="4868280"/>
          </a:xfrm>
        </p:spPr>
        <p:txBody>
          <a:bodyPr/>
          <a:lstStyle/>
          <a:p>
            <a:r>
              <a:rPr lang="en-US" dirty="0"/>
              <a:t>Classify risk of borrowing student loans at various post-secondary schools</a:t>
            </a:r>
          </a:p>
          <a:p>
            <a:endParaRPr lang="en-US" dirty="0"/>
          </a:p>
        </p:txBody>
      </p:sp>
      <p:pic>
        <p:nvPicPr>
          <p:cNvPr id="7" name="Picture 7" descr="A screenshot of a cell phone&#10;&#10;Description generated with very high confidence">
            <a:extLst>
              <a:ext uri="{FF2B5EF4-FFF2-40B4-BE49-F238E27FC236}">
                <a16:creationId xmlns:a16="http://schemas.microsoft.com/office/drawing/2014/main" id="{9B762E6D-02D8-488A-BC56-50AA42A45336}"/>
              </a:ext>
            </a:extLst>
          </p:cNvPr>
          <p:cNvPicPr>
            <a:picLocks noChangeAspect="1"/>
          </p:cNvPicPr>
          <p:nvPr/>
        </p:nvPicPr>
        <p:blipFill>
          <a:blip r:embed="rId2"/>
          <a:stretch>
            <a:fillRect/>
          </a:stretch>
        </p:blipFill>
        <p:spPr>
          <a:xfrm>
            <a:off x="1051249" y="3784912"/>
            <a:ext cx="10395388" cy="279869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aphicFrame>
        <p:nvGraphicFramePr>
          <p:cNvPr id="10" name="Table 9">
            <a:extLst>
              <a:ext uri="{FF2B5EF4-FFF2-40B4-BE49-F238E27FC236}">
                <a16:creationId xmlns:a16="http://schemas.microsoft.com/office/drawing/2014/main" id="{B718ECB4-4F1D-4E9A-B6A6-B108B4D1C5EA}"/>
              </a:ext>
            </a:extLst>
          </p:cNvPr>
          <p:cNvGraphicFramePr>
            <a:graphicFrameLocks noGrp="1"/>
          </p:cNvGraphicFramePr>
          <p:nvPr>
            <p:extLst>
              <p:ext uri="{D42A27DB-BD31-4B8C-83A1-F6EECF244321}">
                <p14:modId xmlns:p14="http://schemas.microsoft.com/office/powerpoint/2010/main" val="3560797717"/>
              </p:ext>
            </p:extLst>
          </p:nvPr>
        </p:nvGraphicFramePr>
        <p:xfrm>
          <a:off x="2875472" y="1984076"/>
          <a:ext cx="6746942" cy="1667059"/>
        </p:xfrm>
        <a:graphic>
          <a:graphicData uri="http://schemas.openxmlformats.org/drawingml/2006/table">
            <a:tbl>
              <a:tblPr firstRow="1" bandRow="1">
                <a:tableStyleId>{5C22544A-7EE6-4342-B048-85BDC9FD1C3A}</a:tableStyleId>
              </a:tblPr>
              <a:tblGrid>
                <a:gridCol w="1476798">
                  <a:extLst>
                    <a:ext uri="{9D8B030D-6E8A-4147-A177-3AD203B41FA5}">
                      <a16:colId xmlns:a16="http://schemas.microsoft.com/office/drawing/2014/main" val="3237844056"/>
                    </a:ext>
                  </a:extLst>
                </a:gridCol>
                <a:gridCol w="1042446">
                  <a:extLst>
                    <a:ext uri="{9D8B030D-6E8A-4147-A177-3AD203B41FA5}">
                      <a16:colId xmlns:a16="http://schemas.microsoft.com/office/drawing/2014/main" val="4087429261"/>
                    </a:ext>
                  </a:extLst>
                </a:gridCol>
                <a:gridCol w="2113849">
                  <a:extLst>
                    <a:ext uri="{9D8B030D-6E8A-4147-A177-3AD203B41FA5}">
                      <a16:colId xmlns:a16="http://schemas.microsoft.com/office/drawing/2014/main" val="1310416147"/>
                    </a:ext>
                  </a:extLst>
                </a:gridCol>
                <a:gridCol w="2113849">
                  <a:extLst>
                    <a:ext uri="{9D8B030D-6E8A-4147-A177-3AD203B41FA5}">
                      <a16:colId xmlns:a16="http://schemas.microsoft.com/office/drawing/2014/main" val="3195659196"/>
                    </a:ext>
                  </a:extLst>
                </a:gridCol>
              </a:tblGrid>
              <a:tr h="295459">
                <a:tc>
                  <a:txBody>
                    <a:bodyPr/>
                    <a:lstStyle/>
                    <a:p>
                      <a:pPr algn="ctr">
                        <a:buNone/>
                      </a:pPr>
                      <a:r>
                        <a:rPr lang="en-US" dirty="0">
                          <a:effectLst/>
                        </a:rPr>
                        <a:t>Quartile</a:t>
                      </a:r>
                    </a:p>
                  </a:txBody>
                  <a:tcPr marL="0" marR="0" marT="0" marB="0" anchor="ctr"/>
                </a:tc>
                <a:tc>
                  <a:txBody>
                    <a:bodyPr/>
                    <a:lstStyle/>
                    <a:p>
                      <a:pPr algn="ctr">
                        <a:buNone/>
                      </a:pPr>
                      <a:r>
                        <a:rPr lang="en-US" dirty="0">
                          <a:effectLst/>
                        </a:rPr>
                        <a:t>Value</a:t>
                      </a:r>
                    </a:p>
                  </a:txBody>
                  <a:tcPr marL="0" marR="0" marT="0" marB="0" anchor="ctr"/>
                </a:tc>
                <a:tc>
                  <a:txBody>
                    <a:bodyPr/>
                    <a:lstStyle/>
                    <a:p>
                      <a:pPr algn="ctr">
                        <a:buNone/>
                      </a:pPr>
                      <a:r>
                        <a:rPr lang="en-US" dirty="0">
                          <a:effectLst/>
                        </a:rPr>
                        <a:t>Type</a:t>
                      </a:r>
                    </a:p>
                  </a:txBody>
                  <a:tcPr marL="0" marR="0" marT="0" marB="0" anchor="ctr"/>
                </a:tc>
                <a:tc>
                  <a:txBody>
                    <a:bodyPr/>
                    <a:lstStyle/>
                    <a:p>
                      <a:pPr algn="ctr">
                        <a:buNone/>
                      </a:pPr>
                      <a:r>
                        <a:rPr lang="en-US" dirty="0">
                          <a:effectLst/>
                        </a:rPr>
                        <a:t>School Count</a:t>
                      </a:r>
                    </a:p>
                  </a:txBody>
                  <a:tcPr marL="0" marR="0" marT="0" marB="0" anchor="ctr"/>
                </a:tc>
                <a:extLst>
                  <a:ext uri="{0D108BD9-81ED-4DB2-BD59-A6C34878D82A}">
                    <a16:rowId xmlns:a16="http://schemas.microsoft.com/office/drawing/2014/main" val="1241894073"/>
                  </a:ext>
                </a:extLst>
              </a:tr>
              <a:tr h="247547">
                <a:tc>
                  <a:txBody>
                    <a:bodyPr/>
                    <a:lstStyle/>
                    <a:p>
                      <a:pPr algn="ctr">
                        <a:buNone/>
                      </a:pPr>
                      <a:r>
                        <a:rPr lang="en-US" dirty="0">
                          <a:effectLst/>
                        </a:rPr>
                        <a:t>0</a:t>
                      </a:r>
                    </a:p>
                  </a:txBody>
                  <a:tcPr marL="0" marR="0" marT="0" marB="0" anchor="ctr"/>
                </a:tc>
                <a:tc>
                  <a:txBody>
                    <a:bodyPr/>
                    <a:lstStyle/>
                    <a:p>
                      <a:pPr algn="ctr">
                        <a:buNone/>
                      </a:pPr>
                      <a:r>
                        <a:rPr lang="en-US" dirty="0">
                          <a:effectLst/>
                        </a:rPr>
                        <a:t>0.125</a:t>
                      </a:r>
                    </a:p>
                  </a:txBody>
                  <a:tcPr marL="0" marR="0" marT="0" marB="0" anchor="ctr"/>
                </a:tc>
                <a:tc>
                  <a:txBody>
                    <a:bodyPr/>
                    <a:lstStyle/>
                    <a:p>
                      <a:pPr algn="ctr">
                        <a:buNone/>
                      </a:pPr>
                      <a:r>
                        <a:rPr lang="en-US" dirty="0">
                          <a:effectLst/>
                        </a:rPr>
                        <a:t>No Risk</a:t>
                      </a:r>
                    </a:p>
                  </a:txBody>
                  <a:tcPr marL="0" marR="0" marT="0" marB="0" anchor="ctr"/>
                </a:tc>
                <a:tc>
                  <a:txBody>
                    <a:bodyPr/>
                    <a:lstStyle/>
                    <a:p>
                      <a:pPr algn="ctr"/>
                      <a:r>
                        <a:rPr lang="en-US" dirty="0">
                          <a:effectLst/>
                        </a:rPr>
                        <a:t>1</a:t>
                      </a:r>
                    </a:p>
                  </a:txBody>
                  <a:tcPr marL="0" marR="0" marT="0" marB="0" anchor="ctr"/>
                </a:tc>
                <a:extLst>
                  <a:ext uri="{0D108BD9-81ED-4DB2-BD59-A6C34878D82A}">
                    <a16:rowId xmlns:a16="http://schemas.microsoft.com/office/drawing/2014/main" val="3461119522"/>
                  </a:ext>
                </a:extLst>
              </a:tr>
              <a:tr h="239562">
                <a:tc>
                  <a:txBody>
                    <a:bodyPr/>
                    <a:lstStyle/>
                    <a:p>
                      <a:pPr algn="ctr">
                        <a:buNone/>
                      </a:pPr>
                      <a:r>
                        <a:rPr lang="en-US" dirty="0">
                          <a:effectLst/>
                        </a:rPr>
                        <a:t>1</a:t>
                      </a:r>
                    </a:p>
                  </a:txBody>
                  <a:tcPr marL="0" marR="0" marT="0" marB="0" anchor="ctr"/>
                </a:tc>
                <a:tc>
                  <a:txBody>
                    <a:bodyPr/>
                    <a:lstStyle/>
                    <a:p>
                      <a:pPr algn="ctr">
                        <a:buNone/>
                      </a:pPr>
                      <a:r>
                        <a:rPr lang="en-US" dirty="0">
                          <a:effectLst/>
                        </a:rPr>
                        <a:t>0.438</a:t>
                      </a:r>
                    </a:p>
                  </a:txBody>
                  <a:tcPr marL="0" marR="0" marT="0" marB="0" anchor="ctr"/>
                </a:tc>
                <a:tc>
                  <a:txBody>
                    <a:bodyPr/>
                    <a:lstStyle/>
                    <a:p>
                      <a:pPr algn="ctr">
                        <a:buNone/>
                      </a:pPr>
                      <a:r>
                        <a:rPr lang="en-US" dirty="0">
                          <a:effectLst/>
                        </a:rPr>
                        <a:t>Less Risk</a:t>
                      </a:r>
                    </a:p>
                  </a:txBody>
                  <a:tcPr marL="0" marR="0" marT="0" marB="0" anchor="ctr"/>
                </a:tc>
                <a:tc>
                  <a:txBody>
                    <a:bodyPr/>
                    <a:lstStyle/>
                    <a:p>
                      <a:pPr algn="ctr"/>
                      <a:r>
                        <a:rPr lang="en-US" dirty="0">
                          <a:effectLst/>
                        </a:rPr>
                        <a:t>1487</a:t>
                      </a:r>
                    </a:p>
                  </a:txBody>
                  <a:tcPr marL="0" marR="0" marT="0" marB="0" anchor="ctr"/>
                </a:tc>
                <a:extLst>
                  <a:ext uri="{0D108BD9-81ED-4DB2-BD59-A6C34878D82A}">
                    <a16:rowId xmlns:a16="http://schemas.microsoft.com/office/drawing/2014/main" val="147586814"/>
                  </a:ext>
                </a:extLst>
              </a:tr>
              <a:tr h="239562">
                <a:tc>
                  <a:txBody>
                    <a:bodyPr/>
                    <a:lstStyle/>
                    <a:p>
                      <a:pPr algn="ctr">
                        <a:buNone/>
                      </a:pPr>
                      <a:r>
                        <a:rPr lang="en-US" dirty="0">
                          <a:effectLst/>
                        </a:rPr>
                        <a:t>2</a:t>
                      </a:r>
                    </a:p>
                  </a:txBody>
                  <a:tcPr marL="0" marR="0" marT="0" marB="0" anchor="ctr"/>
                </a:tc>
                <a:tc>
                  <a:txBody>
                    <a:bodyPr/>
                    <a:lstStyle/>
                    <a:p>
                      <a:pPr algn="ctr">
                        <a:buNone/>
                      </a:pPr>
                      <a:r>
                        <a:rPr lang="en-US" dirty="0">
                          <a:effectLst/>
                        </a:rPr>
                        <a:t>0.563</a:t>
                      </a:r>
                    </a:p>
                  </a:txBody>
                  <a:tcPr marL="0" marR="0" marT="0" marB="0" anchor="ctr"/>
                </a:tc>
                <a:tc>
                  <a:txBody>
                    <a:bodyPr/>
                    <a:lstStyle/>
                    <a:p>
                      <a:pPr algn="ctr">
                        <a:buNone/>
                      </a:pPr>
                      <a:r>
                        <a:rPr lang="en-US" dirty="0">
                          <a:effectLst/>
                        </a:rPr>
                        <a:t>Moderate Risk</a:t>
                      </a:r>
                    </a:p>
                  </a:txBody>
                  <a:tcPr marL="0" marR="0" marT="0" marB="0" anchor="ctr"/>
                </a:tc>
                <a:tc>
                  <a:txBody>
                    <a:bodyPr/>
                    <a:lstStyle/>
                    <a:p>
                      <a:pPr algn="ctr"/>
                      <a:r>
                        <a:rPr lang="en-US" dirty="0">
                          <a:effectLst/>
                        </a:rPr>
                        <a:t>1169</a:t>
                      </a:r>
                    </a:p>
                  </a:txBody>
                  <a:tcPr marL="0" marR="0" marT="0" marB="0" anchor="ctr"/>
                </a:tc>
                <a:extLst>
                  <a:ext uri="{0D108BD9-81ED-4DB2-BD59-A6C34878D82A}">
                    <a16:rowId xmlns:a16="http://schemas.microsoft.com/office/drawing/2014/main" val="1924283774"/>
                  </a:ext>
                </a:extLst>
              </a:tr>
              <a:tr h="239562">
                <a:tc>
                  <a:txBody>
                    <a:bodyPr/>
                    <a:lstStyle/>
                    <a:p>
                      <a:pPr algn="ctr">
                        <a:buNone/>
                      </a:pPr>
                      <a:r>
                        <a:rPr lang="en-US" dirty="0">
                          <a:effectLst/>
                        </a:rPr>
                        <a:t>3</a:t>
                      </a:r>
                    </a:p>
                  </a:txBody>
                  <a:tcPr marL="0" marR="0" marT="0" marB="0" anchor="ctr"/>
                </a:tc>
                <a:tc>
                  <a:txBody>
                    <a:bodyPr/>
                    <a:lstStyle/>
                    <a:p>
                      <a:pPr algn="ctr">
                        <a:buNone/>
                      </a:pPr>
                      <a:r>
                        <a:rPr lang="en-US" dirty="0">
                          <a:effectLst/>
                        </a:rPr>
                        <a:t>0.688</a:t>
                      </a:r>
                    </a:p>
                  </a:txBody>
                  <a:tcPr marL="0" marR="0" marT="0" marB="0" anchor="ctr"/>
                </a:tc>
                <a:tc>
                  <a:txBody>
                    <a:bodyPr/>
                    <a:lstStyle/>
                    <a:p>
                      <a:pPr algn="ctr">
                        <a:buNone/>
                      </a:pPr>
                      <a:r>
                        <a:rPr lang="en-US" dirty="0">
                          <a:effectLst/>
                        </a:rPr>
                        <a:t>More Risk</a:t>
                      </a:r>
                    </a:p>
                  </a:txBody>
                  <a:tcPr marL="0" marR="0" marT="0" marB="0" anchor="ctr"/>
                </a:tc>
                <a:tc>
                  <a:txBody>
                    <a:bodyPr/>
                    <a:lstStyle/>
                    <a:p>
                      <a:pPr algn="ctr"/>
                      <a:r>
                        <a:rPr lang="en-US" dirty="0">
                          <a:effectLst/>
                        </a:rPr>
                        <a:t>1352</a:t>
                      </a:r>
                    </a:p>
                  </a:txBody>
                  <a:tcPr marL="0" marR="0" marT="0" marB="0" anchor="ctr"/>
                </a:tc>
                <a:extLst>
                  <a:ext uri="{0D108BD9-81ED-4DB2-BD59-A6C34878D82A}">
                    <a16:rowId xmlns:a16="http://schemas.microsoft.com/office/drawing/2014/main" val="4132797467"/>
                  </a:ext>
                </a:extLst>
              </a:tr>
              <a:tr h="239562">
                <a:tc>
                  <a:txBody>
                    <a:bodyPr/>
                    <a:lstStyle/>
                    <a:p>
                      <a:pPr algn="ctr">
                        <a:buNone/>
                      </a:pPr>
                      <a:r>
                        <a:rPr lang="en-US" dirty="0">
                          <a:effectLst/>
                        </a:rPr>
                        <a:t>4</a:t>
                      </a:r>
                    </a:p>
                  </a:txBody>
                  <a:tcPr marL="0" marR="0" marT="0" marB="0" anchor="ctr"/>
                </a:tc>
                <a:tc>
                  <a:txBody>
                    <a:bodyPr/>
                    <a:lstStyle/>
                    <a:p>
                      <a:pPr algn="ctr">
                        <a:buNone/>
                      </a:pPr>
                      <a:r>
                        <a:rPr lang="en-US" dirty="0">
                          <a:effectLst/>
                        </a:rPr>
                        <a:t>1</a:t>
                      </a:r>
                    </a:p>
                  </a:txBody>
                  <a:tcPr marL="0" marR="0" marT="0" marB="0" anchor="ctr"/>
                </a:tc>
                <a:tc>
                  <a:txBody>
                    <a:bodyPr/>
                    <a:lstStyle/>
                    <a:p>
                      <a:pPr algn="ctr">
                        <a:buNone/>
                      </a:pPr>
                      <a:r>
                        <a:rPr lang="en-US" dirty="0">
                          <a:effectLst/>
                        </a:rPr>
                        <a:t>Most Risk</a:t>
                      </a:r>
                    </a:p>
                  </a:txBody>
                  <a:tcPr marL="0" marR="0" marT="0" marB="0" anchor="ctr"/>
                </a:tc>
                <a:tc>
                  <a:txBody>
                    <a:bodyPr/>
                    <a:lstStyle/>
                    <a:p>
                      <a:pPr algn="ctr"/>
                      <a:r>
                        <a:rPr lang="en-US" dirty="0">
                          <a:effectLst/>
                        </a:rPr>
                        <a:t>988</a:t>
                      </a:r>
                    </a:p>
                  </a:txBody>
                  <a:tcPr marL="0" marR="0" marT="0" marB="0" anchor="ctr"/>
                </a:tc>
                <a:extLst>
                  <a:ext uri="{0D108BD9-81ED-4DB2-BD59-A6C34878D82A}">
                    <a16:rowId xmlns:a16="http://schemas.microsoft.com/office/drawing/2014/main" val="3789551285"/>
                  </a:ext>
                </a:extLst>
              </a:tr>
            </a:tbl>
          </a:graphicData>
        </a:graphic>
      </p:graphicFrame>
    </p:spTree>
    <p:extLst>
      <p:ext uri="{BB962C8B-B14F-4D97-AF65-F5344CB8AC3E}">
        <p14:creationId xmlns:p14="http://schemas.microsoft.com/office/powerpoint/2010/main" val="2559773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58C26-B6FF-4605-8AC6-36C10752CF58}"/>
              </a:ext>
            </a:extLst>
          </p:cNvPr>
          <p:cNvSpPr>
            <a:spLocks noGrp="1"/>
          </p:cNvSpPr>
          <p:nvPr>
            <p:ph type="title"/>
          </p:nvPr>
        </p:nvSpPr>
        <p:spPr/>
        <p:txBody>
          <a:bodyPr/>
          <a:lstStyle/>
          <a:p>
            <a:r>
              <a:rPr lang="en-US" dirty="0"/>
              <a:t>Predictive Reasoning Analysis Progress</a:t>
            </a:r>
          </a:p>
        </p:txBody>
      </p:sp>
      <p:sp>
        <p:nvSpPr>
          <p:cNvPr id="3" name="Text Placeholder 2">
            <a:extLst>
              <a:ext uri="{FF2B5EF4-FFF2-40B4-BE49-F238E27FC236}">
                <a16:creationId xmlns:a16="http://schemas.microsoft.com/office/drawing/2014/main" id="{36E70476-6366-41E3-B430-A3FBB92C7ABA}"/>
              </a:ext>
            </a:extLst>
          </p:cNvPr>
          <p:cNvSpPr>
            <a:spLocks noGrp="1"/>
          </p:cNvSpPr>
          <p:nvPr>
            <p:ph type="body" idx="1"/>
          </p:nvPr>
        </p:nvSpPr>
        <p:spPr>
          <a:xfrm>
            <a:off x="839788" y="1504051"/>
            <a:ext cx="5157787" cy="466413"/>
          </a:xfrm>
        </p:spPr>
        <p:txBody>
          <a:bodyPr/>
          <a:lstStyle/>
          <a:p>
            <a:r>
              <a:rPr lang="en-US" dirty="0"/>
              <a:t>Correlation</a:t>
            </a:r>
          </a:p>
        </p:txBody>
      </p:sp>
      <p:sp>
        <p:nvSpPr>
          <p:cNvPr id="4" name="Content Placeholder 3">
            <a:extLst>
              <a:ext uri="{FF2B5EF4-FFF2-40B4-BE49-F238E27FC236}">
                <a16:creationId xmlns:a16="http://schemas.microsoft.com/office/drawing/2014/main" id="{7AFE306C-20EF-45AF-994C-5B0FD2B2A9CF}"/>
              </a:ext>
            </a:extLst>
          </p:cNvPr>
          <p:cNvSpPr>
            <a:spLocks noGrp="1"/>
          </p:cNvSpPr>
          <p:nvPr>
            <p:ph sz="half" idx="2"/>
          </p:nvPr>
        </p:nvSpPr>
        <p:spPr>
          <a:xfrm>
            <a:off x="839787" y="1970464"/>
            <a:ext cx="5980737" cy="1657156"/>
          </a:xfrm>
        </p:spPr>
        <p:txBody>
          <a:bodyPr vert="horz" lIns="91440" tIns="45720" rIns="91440" bIns="45720" rtlCol="0" anchor="t">
            <a:normAutofit/>
          </a:bodyPr>
          <a:lstStyle/>
          <a:p>
            <a:pPr marL="0" indent="0">
              <a:buNone/>
            </a:pPr>
            <a:r>
              <a:rPr lang="en-US" sz="2000" dirty="0"/>
              <a:t>Risk Factor has a </a:t>
            </a:r>
            <a:r>
              <a:rPr lang="en-US" sz="2000" b="1" dirty="0"/>
              <a:t>moderate positive</a:t>
            </a:r>
            <a:r>
              <a:rPr lang="en-US" sz="2000" dirty="0"/>
              <a:t> correlation with:</a:t>
            </a:r>
          </a:p>
          <a:p>
            <a:pPr lvl="0">
              <a:spcBef>
                <a:spcPts val="500"/>
              </a:spcBef>
            </a:pPr>
            <a:r>
              <a:rPr lang="en-US" sz="2000" dirty="0"/>
              <a:t>Median Dependent Parent AGI</a:t>
            </a:r>
            <a:endParaRPr lang="en-US" sz="2000" dirty="0">
              <a:cs typeface="Calibri"/>
            </a:endParaRPr>
          </a:p>
          <a:p>
            <a:pPr lvl="1"/>
            <a:r>
              <a:rPr lang="en-US" sz="2000" dirty="0"/>
              <a:t>R-Value = 0.39</a:t>
            </a:r>
          </a:p>
        </p:txBody>
      </p:sp>
      <p:sp>
        <p:nvSpPr>
          <p:cNvPr id="11" name="TextBox 10">
            <a:extLst>
              <a:ext uri="{FF2B5EF4-FFF2-40B4-BE49-F238E27FC236}">
                <a16:creationId xmlns:a16="http://schemas.microsoft.com/office/drawing/2014/main" id="{7D9FC8F9-A0FE-4A6F-8024-C073DE94BA79}"/>
              </a:ext>
            </a:extLst>
          </p:cNvPr>
          <p:cNvSpPr txBox="1"/>
          <p:nvPr/>
        </p:nvSpPr>
        <p:spPr>
          <a:xfrm>
            <a:off x="6820524" y="2314872"/>
            <a:ext cx="3927423" cy="956672"/>
          </a:xfrm>
          <a:prstGeom prst="rect">
            <a:avLst/>
          </a:prstGeom>
          <a:noFill/>
        </p:spPr>
        <p:txBody>
          <a:bodyPr wrap="square" rtlCol="0">
            <a:spAutoFit/>
          </a:bodyPr>
          <a:lstStyle/>
          <a:p>
            <a:pPr marL="114300" lvl="0" indent="-228600">
              <a:lnSpc>
                <a:spcPct val="90000"/>
              </a:lnSpc>
              <a:spcBef>
                <a:spcPts val="500"/>
              </a:spcBef>
              <a:buFont typeface="Arial" panose="020B0604020202020204" pitchFamily="34" charset="0"/>
              <a:buChar char="•"/>
            </a:pPr>
            <a:r>
              <a:rPr lang="en-US" sz="2000" dirty="0"/>
              <a:t>% Borrowers without a Pell Grant</a:t>
            </a:r>
          </a:p>
          <a:p>
            <a:pPr marL="571500" lvl="1" indent="-228600">
              <a:lnSpc>
                <a:spcPct val="90000"/>
              </a:lnSpc>
              <a:spcBef>
                <a:spcPts val="500"/>
              </a:spcBef>
              <a:buFont typeface="Arial" panose="020B0604020202020204" pitchFamily="34" charset="0"/>
              <a:buChar char="•"/>
            </a:pPr>
            <a:r>
              <a:rPr lang="en-US" sz="2000" dirty="0"/>
              <a:t>R-Value = 0.47</a:t>
            </a:r>
          </a:p>
          <a:p>
            <a:endParaRPr lang="en-US" sz="1600" dirty="0"/>
          </a:p>
        </p:txBody>
      </p:sp>
      <p:pic>
        <p:nvPicPr>
          <p:cNvPr id="12" name="Picture 11">
            <a:extLst>
              <a:ext uri="{FF2B5EF4-FFF2-40B4-BE49-F238E27FC236}">
                <a16:creationId xmlns:a16="http://schemas.microsoft.com/office/drawing/2014/main" id="{59E920EC-4143-4FAC-8D42-49E912B3A6C1}"/>
              </a:ext>
            </a:extLst>
          </p:cNvPr>
          <p:cNvPicPr/>
          <p:nvPr/>
        </p:nvPicPr>
        <p:blipFill>
          <a:blip r:embed="rId2"/>
          <a:stretch>
            <a:fillRect/>
          </a:stretch>
        </p:blipFill>
        <p:spPr>
          <a:xfrm>
            <a:off x="674896" y="3072984"/>
            <a:ext cx="5231228" cy="3462727"/>
          </a:xfrm>
          <a:prstGeom prst="rect">
            <a:avLst/>
          </a:prstGeom>
        </p:spPr>
      </p:pic>
      <p:pic>
        <p:nvPicPr>
          <p:cNvPr id="13" name="Picture 12">
            <a:extLst>
              <a:ext uri="{FF2B5EF4-FFF2-40B4-BE49-F238E27FC236}">
                <a16:creationId xmlns:a16="http://schemas.microsoft.com/office/drawing/2014/main" id="{864F3406-EEFF-4D22-89FD-53A9137455A4}"/>
              </a:ext>
            </a:extLst>
          </p:cNvPr>
          <p:cNvPicPr/>
          <p:nvPr/>
        </p:nvPicPr>
        <p:blipFill>
          <a:blip r:embed="rId3"/>
          <a:stretch>
            <a:fillRect/>
          </a:stretch>
        </p:blipFill>
        <p:spPr>
          <a:xfrm>
            <a:off x="6445769" y="3072984"/>
            <a:ext cx="5201587" cy="3462727"/>
          </a:xfrm>
          <a:prstGeom prst="rect">
            <a:avLst/>
          </a:prstGeom>
        </p:spPr>
      </p:pic>
    </p:spTree>
    <p:extLst>
      <p:ext uri="{BB962C8B-B14F-4D97-AF65-F5344CB8AC3E}">
        <p14:creationId xmlns:p14="http://schemas.microsoft.com/office/powerpoint/2010/main" val="195697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58C26-B6FF-4605-8AC6-36C10752CF58}"/>
              </a:ext>
            </a:extLst>
          </p:cNvPr>
          <p:cNvSpPr>
            <a:spLocks noGrp="1"/>
          </p:cNvSpPr>
          <p:nvPr>
            <p:ph type="title"/>
          </p:nvPr>
        </p:nvSpPr>
        <p:spPr/>
        <p:txBody>
          <a:bodyPr/>
          <a:lstStyle/>
          <a:p>
            <a:r>
              <a:rPr lang="en-US" dirty="0"/>
              <a:t>Predictive</a:t>
            </a:r>
            <a:r>
              <a:rPr lang="en-US" dirty="0">
                <a:latin typeface="GE Inspira Pitch" panose="020F0603030400020203" pitchFamily="34" charset="0"/>
              </a:rPr>
              <a:t> </a:t>
            </a:r>
            <a:r>
              <a:rPr lang="en-US" dirty="0"/>
              <a:t>Reasoning</a:t>
            </a:r>
            <a:r>
              <a:rPr lang="en-US" dirty="0">
                <a:latin typeface="GE Inspira Pitch" panose="020F0603030400020203" pitchFamily="34" charset="0"/>
              </a:rPr>
              <a:t> </a:t>
            </a:r>
            <a:r>
              <a:rPr lang="en-US" dirty="0"/>
              <a:t>Analysis</a:t>
            </a:r>
            <a:r>
              <a:rPr lang="en-US" dirty="0">
                <a:latin typeface="GE Inspira Pitch" panose="020F0603030400020203" pitchFamily="34" charset="0"/>
              </a:rPr>
              <a:t> </a:t>
            </a:r>
            <a:r>
              <a:rPr lang="en-US" dirty="0"/>
              <a:t>Progress</a:t>
            </a:r>
          </a:p>
        </p:txBody>
      </p:sp>
      <p:sp>
        <p:nvSpPr>
          <p:cNvPr id="3" name="Text Placeholder 2">
            <a:extLst>
              <a:ext uri="{FF2B5EF4-FFF2-40B4-BE49-F238E27FC236}">
                <a16:creationId xmlns:a16="http://schemas.microsoft.com/office/drawing/2014/main" id="{36E70476-6366-41E3-B430-A3FBB92C7ABA}"/>
              </a:ext>
            </a:extLst>
          </p:cNvPr>
          <p:cNvSpPr>
            <a:spLocks noGrp="1"/>
          </p:cNvSpPr>
          <p:nvPr>
            <p:ph type="body" idx="1"/>
          </p:nvPr>
        </p:nvSpPr>
        <p:spPr>
          <a:xfrm>
            <a:off x="839788" y="1504051"/>
            <a:ext cx="5157787" cy="466413"/>
          </a:xfrm>
        </p:spPr>
        <p:txBody>
          <a:bodyPr>
            <a:normAutofit/>
          </a:bodyPr>
          <a:lstStyle/>
          <a:p>
            <a:r>
              <a:rPr lang="en-US" dirty="0"/>
              <a:t>Correlation</a:t>
            </a:r>
          </a:p>
        </p:txBody>
      </p:sp>
      <p:sp>
        <p:nvSpPr>
          <p:cNvPr id="4" name="Content Placeholder 3">
            <a:extLst>
              <a:ext uri="{FF2B5EF4-FFF2-40B4-BE49-F238E27FC236}">
                <a16:creationId xmlns:a16="http://schemas.microsoft.com/office/drawing/2014/main" id="{7AFE306C-20EF-45AF-994C-5B0FD2B2A9CF}"/>
              </a:ext>
            </a:extLst>
          </p:cNvPr>
          <p:cNvSpPr>
            <a:spLocks noGrp="1"/>
          </p:cNvSpPr>
          <p:nvPr>
            <p:ph sz="half" idx="2"/>
          </p:nvPr>
        </p:nvSpPr>
        <p:spPr>
          <a:xfrm>
            <a:off x="839787" y="1970464"/>
            <a:ext cx="5980737" cy="1657156"/>
          </a:xfrm>
        </p:spPr>
        <p:txBody>
          <a:bodyPr vert="horz" lIns="91440" tIns="45720" rIns="91440" bIns="45720" rtlCol="0" anchor="t">
            <a:normAutofit/>
          </a:bodyPr>
          <a:lstStyle/>
          <a:p>
            <a:pPr marL="0" indent="0">
              <a:buFont typeface="Arial" panose="020B0604020202020204" pitchFamily="34" charset="0"/>
              <a:buNone/>
            </a:pPr>
            <a:r>
              <a:rPr lang="en-US" sz="2000" dirty="0"/>
              <a:t>Risk Factor has a </a:t>
            </a:r>
            <a:r>
              <a:rPr lang="en-US" sz="2000" b="1" dirty="0"/>
              <a:t>very weak positive </a:t>
            </a:r>
            <a:r>
              <a:rPr lang="en-US" sz="2000" dirty="0"/>
              <a:t>correlation with:</a:t>
            </a:r>
          </a:p>
          <a:p>
            <a:pPr>
              <a:spcBef>
                <a:spcPts val="500"/>
              </a:spcBef>
            </a:pPr>
            <a:r>
              <a:rPr lang="en-US" sz="2000" dirty="0"/>
              <a:t>% Dependent Borrower Count</a:t>
            </a:r>
          </a:p>
          <a:p>
            <a:pPr lvl="1"/>
            <a:r>
              <a:rPr lang="en-US" sz="2000" dirty="0"/>
              <a:t>R-Value = 0.21</a:t>
            </a:r>
          </a:p>
        </p:txBody>
      </p:sp>
      <p:sp>
        <p:nvSpPr>
          <p:cNvPr id="11" name="TextBox 10">
            <a:extLst>
              <a:ext uri="{FF2B5EF4-FFF2-40B4-BE49-F238E27FC236}">
                <a16:creationId xmlns:a16="http://schemas.microsoft.com/office/drawing/2014/main" id="{7D9FC8F9-A0FE-4A6F-8024-C073DE94BA79}"/>
              </a:ext>
            </a:extLst>
          </p:cNvPr>
          <p:cNvSpPr txBox="1"/>
          <p:nvPr/>
        </p:nvSpPr>
        <p:spPr>
          <a:xfrm>
            <a:off x="7082850" y="2342572"/>
            <a:ext cx="3927423" cy="956672"/>
          </a:xfrm>
          <a:prstGeom prst="rect">
            <a:avLst/>
          </a:prstGeom>
          <a:noFill/>
        </p:spPr>
        <p:txBody>
          <a:bodyPr wrap="square" rtlCol="0">
            <a:spAutoFit/>
          </a:bodyPr>
          <a:lstStyle/>
          <a:p>
            <a:pPr marL="114300" indent="-228600">
              <a:lnSpc>
                <a:spcPct val="90000"/>
              </a:lnSpc>
              <a:spcBef>
                <a:spcPts val="500"/>
              </a:spcBef>
              <a:buFont typeface="Arial" panose="020B0604020202020204" pitchFamily="34" charset="0"/>
              <a:buChar char="•"/>
            </a:pPr>
            <a:r>
              <a:rPr lang="en-US" sz="2000" dirty="0"/>
              <a:t>Mean Balance</a:t>
            </a:r>
          </a:p>
          <a:p>
            <a:pPr marL="514350" lvl="1" indent="-228600">
              <a:lnSpc>
                <a:spcPct val="90000"/>
              </a:lnSpc>
              <a:spcBef>
                <a:spcPts val="500"/>
              </a:spcBef>
              <a:buFont typeface="Arial" panose="020B0604020202020204" pitchFamily="34" charset="0"/>
              <a:buChar char="•"/>
            </a:pPr>
            <a:r>
              <a:rPr lang="en-US" sz="2000" dirty="0"/>
              <a:t>R-Value = 0.22</a:t>
            </a:r>
          </a:p>
          <a:p>
            <a:endParaRPr lang="en-US" sz="1600" dirty="0"/>
          </a:p>
        </p:txBody>
      </p:sp>
      <p:pic>
        <p:nvPicPr>
          <p:cNvPr id="8" name="Picture 7">
            <a:extLst>
              <a:ext uri="{FF2B5EF4-FFF2-40B4-BE49-F238E27FC236}">
                <a16:creationId xmlns:a16="http://schemas.microsoft.com/office/drawing/2014/main" id="{7621088D-E8B9-4230-8D4D-E32075432F82}"/>
              </a:ext>
            </a:extLst>
          </p:cNvPr>
          <p:cNvPicPr/>
          <p:nvPr/>
        </p:nvPicPr>
        <p:blipFill>
          <a:blip r:embed="rId2"/>
          <a:stretch>
            <a:fillRect/>
          </a:stretch>
        </p:blipFill>
        <p:spPr>
          <a:xfrm>
            <a:off x="651400" y="3299244"/>
            <a:ext cx="5176188" cy="3462727"/>
          </a:xfrm>
          <a:prstGeom prst="rect">
            <a:avLst/>
          </a:prstGeom>
        </p:spPr>
      </p:pic>
      <p:pic>
        <p:nvPicPr>
          <p:cNvPr id="9" name="Picture 8">
            <a:extLst>
              <a:ext uri="{FF2B5EF4-FFF2-40B4-BE49-F238E27FC236}">
                <a16:creationId xmlns:a16="http://schemas.microsoft.com/office/drawing/2014/main" id="{8FFE03E8-7FCE-46A9-926D-298608338AB3}"/>
              </a:ext>
            </a:extLst>
          </p:cNvPr>
          <p:cNvPicPr/>
          <p:nvPr/>
        </p:nvPicPr>
        <p:blipFill>
          <a:blip r:embed="rId3"/>
          <a:stretch>
            <a:fillRect/>
          </a:stretch>
        </p:blipFill>
        <p:spPr>
          <a:xfrm>
            <a:off x="6524632" y="3072984"/>
            <a:ext cx="5182685" cy="3462727"/>
          </a:xfrm>
          <a:prstGeom prst="rect">
            <a:avLst/>
          </a:prstGeom>
        </p:spPr>
      </p:pic>
    </p:spTree>
    <p:extLst>
      <p:ext uri="{BB962C8B-B14F-4D97-AF65-F5344CB8AC3E}">
        <p14:creationId xmlns:p14="http://schemas.microsoft.com/office/powerpoint/2010/main" val="4166188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58C26-B6FF-4605-8AC6-36C10752CF58}"/>
              </a:ext>
            </a:extLst>
          </p:cNvPr>
          <p:cNvSpPr>
            <a:spLocks noGrp="1"/>
          </p:cNvSpPr>
          <p:nvPr>
            <p:ph type="title"/>
          </p:nvPr>
        </p:nvSpPr>
        <p:spPr/>
        <p:txBody>
          <a:bodyPr/>
          <a:lstStyle/>
          <a:p>
            <a:r>
              <a:rPr lang="en-US" dirty="0"/>
              <a:t>Predictive Reasoning Analysis Progress</a:t>
            </a:r>
          </a:p>
        </p:txBody>
      </p:sp>
      <p:sp>
        <p:nvSpPr>
          <p:cNvPr id="3" name="Text Placeholder 2">
            <a:extLst>
              <a:ext uri="{FF2B5EF4-FFF2-40B4-BE49-F238E27FC236}">
                <a16:creationId xmlns:a16="http://schemas.microsoft.com/office/drawing/2014/main" id="{36E70476-6366-41E3-B430-A3FBB92C7ABA}"/>
              </a:ext>
            </a:extLst>
          </p:cNvPr>
          <p:cNvSpPr>
            <a:spLocks noGrp="1"/>
          </p:cNvSpPr>
          <p:nvPr>
            <p:ph type="body" idx="1"/>
          </p:nvPr>
        </p:nvSpPr>
        <p:spPr>
          <a:xfrm>
            <a:off x="839788" y="1504051"/>
            <a:ext cx="5157787" cy="466413"/>
          </a:xfrm>
        </p:spPr>
        <p:txBody>
          <a:bodyPr>
            <a:normAutofit/>
          </a:bodyPr>
          <a:lstStyle/>
          <a:p>
            <a:r>
              <a:rPr lang="en-US" dirty="0"/>
              <a:t>Correlation</a:t>
            </a:r>
          </a:p>
        </p:txBody>
      </p:sp>
      <p:sp>
        <p:nvSpPr>
          <p:cNvPr id="4" name="Content Placeholder 3">
            <a:extLst>
              <a:ext uri="{FF2B5EF4-FFF2-40B4-BE49-F238E27FC236}">
                <a16:creationId xmlns:a16="http://schemas.microsoft.com/office/drawing/2014/main" id="{7AFE306C-20EF-45AF-994C-5B0FD2B2A9CF}"/>
              </a:ext>
            </a:extLst>
          </p:cNvPr>
          <p:cNvSpPr>
            <a:spLocks noGrp="1"/>
          </p:cNvSpPr>
          <p:nvPr>
            <p:ph sz="half" idx="2"/>
          </p:nvPr>
        </p:nvSpPr>
        <p:spPr>
          <a:xfrm>
            <a:off x="839787" y="1970464"/>
            <a:ext cx="5980737" cy="1657156"/>
          </a:xfrm>
        </p:spPr>
        <p:txBody>
          <a:bodyPr vert="horz" lIns="91440" tIns="45720" rIns="91440" bIns="45720" rtlCol="0" anchor="t">
            <a:normAutofit/>
          </a:bodyPr>
          <a:lstStyle/>
          <a:p>
            <a:pPr marL="0" indent="0">
              <a:buFont typeface="Arial" panose="020B0604020202020204" pitchFamily="34" charset="0"/>
              <a:buNone/>
            </a:pPr>
            <a:r>
              <a:rPr lang="en-US" sz="2000" dirty="0"/>
              <a:t>Risk Factor has a </a:t>
            </a:r>
            <a:r>
              <a:rPr lang="en-US" sz="2000" b="1" dirty="0"/>
              <a:t>very weak negative </a:t>
            </a:r>
            <a:r>
              <a:rPr lang="en-US" sz="2000" dirty="0"/>
              <a:t>correlation with:</a:t>
            </a:r>
          </a:p>
          <a:p>
            <a:pPr lvl="0">
              <a:spcBef>
                <a:spcPts val="500"/>
              </a:spcBef>
            </a:pPr>
            <a:r>
              <a:rPr lang="en-US" sz="2000" dirty="0"/>
              <a:t>% Dependent Borrowers with AGI &lt; $30k</a:t>
            </a:r>
          </a:p>
          <a:p>
            <a:pPr lvl="1"/>
            <a:r>
              <a:rPr lang="en-US" sz="2000" dirty="0"/>
              <a:t>R-Value = -0.25</a:t>
            </a:r>
          </a:p>
        </p:txBody>
      </p:sp>
      <p:pic>
        <p:nvPicPr>
          <p:cNvPr id="10" name="Picture 9">
            <a:extLst>
              <a:ext uri="{FF2B5EF4-FFF2-40B4-BE49-F238E27FC236}">
                <a16:creationId xmlns:a16="http://schemas.microsoft.com/office/drawing/2014/main" id="{469A9D36-A48B-4EBC-AC57-20840116FFE4}"/>
              </a:ext>
            </a:extLst>
          </p:cNvPr>
          <p:cNvPicPr/>
          <p:nvPr/>
        </p:nvPicPr>
        <p:blipFill>
          <a:blip r:embed="rId2"/>
          <a:stretch>
            <a:fillRect/>
          </a:stretch>
        </p:blipFill>
        <p:spPr>
          <a:xfrm>
            <a:off x="3568427" y="2829614"/>
            <a:ext cx="5058322" cy="3616156"/>
          </a:xfrm>
          <a:prstGeom prst="rect">
            <a:avLst/>
          </a:prstGeom>
        </p:spPr>
      </p:pic>
    </p:spTree>
    <p:extLst>
      <p:ext uri="{BB962C8B-B14F-4D97-AF65-F5344CB8AC3E}">
        <p14:creationId xmlns:p14="http://schemas.microsoft.com/office/powerpoint/2010/main" val="1481360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58C26-B6FF-4605-8AC6-36C10752CF58}"/>
              </a:ext>
            </a:extLst>
          </p:cNvPr>
          <p:cNvSpPr>
            <a:spLocks noGrp="1"/>
          </p:cNvSpPr>
          <p:nvPr>
            <p:ph type="title"/>
          </p:nvPr>
        </p:nvSpPr>
        <p:spPr/>
        <p:txBody>
          <a:bodyPr/>
          <a:lstStyle/>
          <a:p>
            <a:r>
              <a:rPr lang="en-US" dirty="0"/>
              <a:t>Predictive Reasoning Analysis Progress</a:t>
            </a:r>
          </a:p>
        </p:txBody>
      </p:sp>
      <p:sp>
        <p:nvSpPr>
          <p:cNvPr id="5" name="Text Placeholder 4">
            <a:extLst>
              <a:ext uri="{FF2B5EF4-FFF2-40B4-BE49-F238E27FC236}">
                <a16:creationId xmlns:a16="http://schemas.microsoft.com/office/drawing/2014/main" id="{22792314-FBD7-4154-B62C-F831037142F6}"/>
              </a:ext>
            </a:extLst>
          </p:cNvPr>
          <p:cNvSpPr>
            <a:spLocks noGrp="1"/>
          </p:cNvSpPr>
          <p:nvPr>
            <p:ph type="body" sz="quarter" idx="3"/>
          </p:nvPr>
        </p:nvSpPr>
        <p:spPr>
          <a:xfrm>
            <a:off x="715780" y="1278732"/>
            <a:ext cx="5183188" cy="823912"/>
          </a:xfrm>
        </p:spPr>
        <p:txBody>
          <a:bodyPr/>
          <a:lstStyle/>
          <a:p>
            <a:r>
              <a:rPr lang="en-US" dirty="0"/>
              <a:t>Association</a:t>
            </a:r>
          </a:p>
        </p:txBody>
      </p:sp>
      <p:sp>
        <p:nvSpPr>
          <p:cNvPr id="6" name="Content Placeholder 5">
            <a:extLst>
              <a:ext uri="{FF2B5EF4-FFF2-40B4-BE49-F238E27FC236}">
                <a16:creationId xmlns:a16="http://schemas.microsoft.com/office/drawing/2014/main" id="{E47DE0FC-BD97-481D-ACC4-BB173F0BD555}"/>
              </a:ext>
            </a:extLst>
          </p:cNvPr>
          <p:cNvSpPr>
            <a:spLocks noGrp="1"/>
          </p:cNvSpPr>
          <p:nvPr>
            <p:ph sz="quarter" idx="4"/>
          </p:nvPr>
        </p:nvSpPr>
        <p:spPr>
          <a:xfrm>
            <a:off x="914400" y="2102644"/>
            <a:ext cx="5183188" cy="3684588"/>
          </a:xfrm>
        </p:spPr>
        <p:txBody>
          <a:bodyPr vert="horz" lIns="91440" tIns="45720" rIns="91440" bIns="45720" rtlCol="0" anchor="t">
            <a:normAutofit fontScale="77500" lnSpcReduction="20000"/>
          </a:bodyPr>
          <a:lstStyle/>
          <a:p>
            <a:r>
              <a:rPr lang="en-US" dirty="0">
                <a:cs typeface="Calibri"/>
              </a:rPr>
              <a:t>Association rules were generated for Borrowing Risk and the non-numerical attributes</a:t>
            </a:r>
          </a:p>
          <a:p>
            <a:endParaRPr lang="en-US" dirty="0">
              <a:cs typeface="Calibri"/>
            </a:endParaRPr>
          </a:p>
          <a:p>
            <a:r>
              <a:rPr lang="en-US" dirty="0">
                <a:cs typeface="Calibri"/>
              </a:rPr>
              <a:t>Rules with Eligibility for aid and certification alongside borrowing risk were found to be strong association rules with negative and positive correlation</a:t>
            </a:r>
          </a:p>
          <a:p>
            <a:endParaRPr lang="en-US" dirty="0">
              <a:cs typeface="Calibri"/>
            </a:endParaRPr>
          </a:p>
          <a:p>
            <a:r>
              <a:rPr lang="en-US" dirty="0">
                <a:cs typeface="Calibri"/>
              </a:rPr>
              <a:t>The association rules with type and control attribute were found to be not strongly associated to borrowing risk.</a:t>
            </a:r>
          </a:p>
        </p:txBody>
      </p:sp>
    </p:spTree>
    <p:extLst>
      <p:ext uri="{BB962C8B-B14F-4D97-AF65-F5344CB8AC3E}">
        <p14:creationId xmlns:p14="http://schemas.microsoft.com/office/powerpoint/2010/main" val="40286247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TotalTime>
  <Words>345</Words>
  <Application>Microsoft Office PowerPoint</Application>
  <PresentationFormat>Widescreen</PresentationFormat>
  <Paragraphs>75</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GE Inspira Book</vt:lpstr>
      <vt:lpstr>GE Inspira Pitch</vt:lpstr>
      <vt:lpstr>Georgia</vt:lpstr>
      <vt:lpstr>Office Theme</vt:lpstr>
      <vt:lpstr>PowerPoint Presentation</vt:lpstr>
      <vt:lpstr>Introduction</vt:lpstr>
      <vt:lpstr>Goals</vt:lpstr>
      <vt:lpstr>Data Set</vt:lpstr>
      <vt:lpstr>Borrowing Risk Classification Progress</vt:lpstr>
      <vt:lpstr>Predictive Reasoning Analysis Progress</vt:lpstr>
      <vt:lpstr>Predictive Reasoning Analysis Progress</vt:lpstr>
      <vt:lpstr>Predictive Reasoning Analysis Progress</vt:lpstr>
      <vt:lpstr>Predictive Reasoning Analysis Progress</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Goals</dc:title>
  <dc:creator>Stevens, Misti (GE Aviation, US)</dc:creator>
  <cp:lastModifiedBy>Waller, Omar (GE Aviation, US)</cp:lastModifiedBy>
  <cp:revision>59</cp:revision>
  <dcterms:created xsi:type="dcterms:W3CDTF">2018-04-10T19:13:23Z</dcterms:created>
  <dcterms:modified xsi:type="dcterms:W3CDTF">2018-04-12T16:19:33Z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GE Classification">
    <vt:lpwstr/>
  </property>
</Properties>
</file>

<file path=docProps/thumbnail.jpeg>
</file>